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mer Mumtaz" initials="UM" lastIdx="1" clrIdx="0">
    <p:extLst>
      <p:ext uri="{19B8F6BF-5375-455C-9EA6-DF929625EA0E}">
        <p15:presenceInfo xmlns:p15="http://schemas.microsoft.com/office/powerpoint/2012/main" userId="574e6c7fc41a5da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54F4D"/>
    <a:srgbClr val="91B4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4" d="100"/>
          <a:sy n="54" d="100"/>
        </p:scale>
        <p:origin x="2549"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7CEA75-0F6A-4DB2-9453-068E19A32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E34EE-33EF-4ECF-ACA3-6ACFADD30496}" type="slidenum">
              <a:rPr lang="en-US" smtClean="0"/>
              <a:t>‹#›</a:t>
            </a:fld>
            <a:endParaRPr lang="en-US"/>
          </a:p>
        </p:txBody>
      </p:sp>
    </p:spTree>
    <p:extLst>
      <p:ext uri="{BB962C8B-B14F-4D97-AF65-F5344CB8AC3E}">
        <p14:creationId xmlns:p14="http://schemas.microsoft.com/office/powerpoint/2010/main" val="23805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7CEA75-0F6A-4DB2-9453-068E19A32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E34EE-33EF-4ECF-ACA3-6ACFADD30496}" type="slidenum">
              <a:rPr lang="en-US" smtClean="0"/>
              <a:t>‹#›</a:t>
            </a:fld>
            <a:endParaRPr lang="en-US"/>
          </a:p>
        </p:txBody>
      </p:sp>
    </p:spTree>
    <p:extLst>
      <p:ext uri="{BB962C8B-B14F-4D97-AF65-F5344CB8AC3E}">
        <p14:creationId xmlns:p14="http://schemas.microsoft.com/office/powerpoint/2010/main" val="110086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7CEA75-0F6A-4DB2-9453-068E19A32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E34EE-33EF-4ECF-ACA3-6ACFADD30496}" type="slidenum">
              <a:rPr lang="en-US" smtClean="0"/>
              <a:t>‹#›</a:t>
            </a:fld>
            <a:endParaRPr lang="en-US"/>
          </a:p>
        </p:txBody>
      </p:sp>
    </p:spTree>
    <p:extLst>
      <p:ext uri="{BB962C8B-B14F-4D97-AF65-F5344CB8AC3E}">
        <p14:creationId xmlns:p14="http://schemas.microsoft.com/office/powerpoint/2010/main" val="2723384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7CEA75-0F6A-4DB2-9453-068E19A32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E34EE-33EF-4ECF-ACA3-6ACFADD30496}" type="slidenum">
              <a:rPr lang="en-US" smtClean="0"/>
              <a:t>‹#›</a:t>
            </a:fld>
            <a:endParaRPr lang="en-US"/>
          </a:p>
        </p:txBody>
      </p:sp>
    </p:spTree>
    <p:extLst>
      <p:ext uri="{BB962C8B-B14F-4D97-AF65-F5344CB8AC3E}">
        <p14:creationId xmlns:p14="http://schemas.microsoft.com/office/powerpoint/2010/main" val="3945621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7CEA75-0F6A-4DB2-9453-068E19A32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E34EE-33EF-4ECF-ACA3-6ACFADD30496}" type="slidenum">
              <a:rPr lang="en-US" smtClean="0"/>
              <a:t>‹#›</a:t>
            </a:fld>
            <a:endParaRPr lang="en-US"/>
          </a:p>
        </p:txBody>
      </p:sp>
    </p:spTree>
    <p:extLst>
      <p:ext uri="{BB962C8B-B14F-4D97-AF65-F5344CB8AC3E}">
        <p14:creationId xmlns:p14="http://schemas.microsoft.com/office/powerpoint/2010/main" val="2858666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7CEA75-0F6A-4DB2-9453-068E19A3264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E34EE-33EF-4ECF-ACA3-6ACFADD30496}" type="slidenum">
              <a:rPr lang="en-US" smtClean="0"/>
              <a:t>‹#›</a:t>
            </a:fld>
            <a:endParaRPr lang="en-US"/>
          </a:p>
        </p:txBody>
      </p:sp>
    </p:spTree>
    <p:extLst>
      <p:ext uri="{BB962C8B-B14F-4D97-AF65-F5344CB8AC3E}">
        <p14:creationId xmlns:p14="http://schemas.microsoft.com/office/powerpoint/2010/main" val="4167638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7CEA75-0F6A-4DB2-9453-068E19A32646}"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9E34EE-33EF-4ECF-ACA3-6ACFADD30496}" type="slidenum">
              <a:rPr lang="en-US" smtClean="0"/>
              <a:t>‹#›</a:t>
            </a:fld>
            <a:endParaRPr lang="en-US"/>
          </a:p>
        </p:txBody>
      </p:sp>
    </p:spTree>
    <p:extLst>
      <p:ext uri="{BB962C8B-B14F-4D97-AF65-F5344CB8AC3E}">
        <p14:creationId xmlns:p14="http://schemas.microsoft.com/office/powerpoint/2010/main" val="95603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7CEA75-0F6A-4DB2-9453-068E19A32646}"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9E34EE-33EF-4ECF-ACA3-6ACFADD30496}" type="slidenum">
              <a:rPr lang="en-US" smtClean="0"/>
              <a:t>‹#›</a:t>
            </a:fld>
            <a:endParaRPr lang="en-US"/>
          </a:p>
        </p:txBody>
      </p:sp>
    </p:spTree>
    <p:extLst>
      <p:ext uri="{BB962C8B-B14F-4D97-AF65-F5344CB8AC3E}">
        <p14:creationId xmlns:p14="http://schemas.microsoft.com/office/powerpoint/2010/main" val="189359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CEA75-0F6A-4DB2-9453-068E19A32646}"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9E34EE-33EF-4ECF-ACA3-6ACFADD30496}" type="slidenum">
              <a:rPr lang="en-US" smtClean="0"/>
              <a:t>‹#›</a:t>
            </a:fld>
            <a:endParaRPr lang="en-US"/>
          </a:p>
        </p:txBody>
      </p:sp>
    </p:spTree>
    <p:extLst>
      <p:ext uri="{BB962C8B-B14F-4D97-AF65-F5344CB8AC3E}">
        <p14:creationId xmlns:p14="http://schemas.microsoft.com/office/powerpoint/2010/main" val="3198251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C7CEA75-0F6A-4DB2-9453-068E19A3264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E34EE-33EF-4ECF-ACA3-6ACFADD30496}" type="slidenum">
              <a:rPr lang="en-US" smtClean="0"/>
              <a:t>‹#›</a:t>
            </a:fld>
            <a:endParaRPr lang="en-US"/>
          </a:p>
        </p:txBody>
      </p:sp>
    </p:spTree>
    <p:extLst>
      <p:ext uri="{BB962C8B-B14F-4D97-AF65-F5344CB8AC3E}">
        <p14:creationId xmlns:p14="http://schemas.microsoft.com/office/powerpoint/2010/main" val="317415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C7CEA75-0F6A-4DB2-9453-068E19A3264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E34EE-33EF-4ECF-ACA3-6ACFADD30496}" type="slidenum">
              <a:rPr lang="en-US" smtClean="0"/>
              <a:t>‹#›</a:t>
            </a:fld>
            <a:endParaRPr lang="en-US"/>
          </a:p>
        </p:txBody>
      </p:sp>
    </p:spTree>
    <p:extLst>
      <p:ext uri="{BB962C8B-B14F-4D97-AF65-F5344CB8AC3E}">
        <p14:creationId xmlns:p14="http://schemas.microsoft.com/office/powerpoint/2010/main" val="3234351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C7CEA75-0F6A-4DB2-9453-068E19A32646}" type="datetimeFigureOut">
              <a:rPr lang="en-US" smtClean="0"/>
              <a:t>1/13/2023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849E34EE-33EF-4ECF-ACA3-6ACFADD30496}" type="slidenum">
              <a:rPr lang="en-US" smtClean="0"/>
              <a:t>‹#›</a:t>
            </a:fld>
            <a:endParaRPr lang="en-US"/>
          </a:p>
        </p:txBody>
      </p:sp>
    </p:spTree>
    <p:extLst>
      <p:ext uri="{BB962C8B-B14F-4D97-AF65-F5344CB8AC3E}">
        <p14:creationId xmlns:p14="http://schemas.microsoft.com/office/powerpoint/2010/main" val="3735349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principalmcnerney@gmail.com"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7351E7-6ED5-DFD2-7A07-8AD0C9145FEA}"/>
              </a:ext>
            </a:extLst>
          </p:cNvPr>
          <p:cNvPicPr>
            <a:picLocks noChangeAspect="1"/>
          </p:cNvPicPr>
          <p:nvPr/>
        </p:nvPicPr>
        <p:blipFill rotWithShape="1">
          <a:blip r:embed="rId2">
            <a:extLst>
              <a:ext uri="{28A0092B-C50C-407E-A947-70E740481C1C}">
                <a14:useLocalDpi xmlns:a14="http://schemas.microsoft.com/office/drawing/2010/main" val="0"/>
              </a:ext>
            </a:extLst>
          </a:blip>
          <a:srcRect r="48060"/>
          <a:stretch/>
        </p:blipFill>
        <p:spPr>
          <a:xfrm>
            <a:off x="4193779" y="-30329"/>
            <a:ext cx="3604111" cy="4626310"/>
          </a:xfrm>
          <a:prstGeom prst="rect">
            <a:avLst/>
          </a:prstGeom>
        </p:spPr>
      </p:pic>
      <p:sp>
        <p:nvSpPr>
          <p:cNvPr id="8" name="Rectangle 7">
            <a:extLst>
              <a:ext uri="{FF2B5EF4-FFF2-40B4-BE49-F238E27FC236}">
                <a16:creationId xmlns:a16="http://schemas.microsoft.com/office/drawing/2014/main" id="{644F2B18-3C89-90EF-EFE9-89AA114C7EEB}"/>
              </a:ext>
            </a:extLst>
          </p:cNvPr>
          <p:cNvSpPr/>
          <p:nvPr/>
        </p:nvSpPr>
        <p:spPr>
          <a:xfrm>
            <a:off x="0" y="9603377"/>
            <a:ext cx="7772400" cy="455022"/>
          </a:xfrm>
          <a:prstGeom prst="rect">
            <a:avLst/>
          </a:prstGeom>
          <a:solidFill>
            <a:srgbClr val="054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35">
            <a:extLst>
              <a:ext uri="{FF2B5EF4-FFF2-40B4-BE49-F238E27FC236}">
                <a16:creationId xmlns:a16="http://schemas.microsoft.com/office/drawing/2014/main" id="{255FA5A2-26E7-560B-58ED-48B23EF8E2A6}"/>
              </a:ext>
            </a:extLst>
          </p:cNvPr>
          <p:cNvSpPr/>
          <p:nvPr/>
        </p:nvSpPr>
        <p:spPr>
          <a:xfrm>
            <a:off x="15495" y="-43028"/>
            <a:ext cx="5681920" cy="2182058"/>
          </a:xfrm>
          <a:custGeom>
            <a:avLst/>
            <a:gdLst>
              <a:gd name="connsiteX0" fmla="*/ 0 w 4357688"/>
              <a:gd name="connsiteY0" fmla="*/ 0 h 1154534"/>
              <a:gd name="connsiteX1" fmla="*/ 4357688 w 4357688"/>
              <a:gd name="connsiteY1" fmla="*/ 0 h 1154534"/>
              <a:gd name="connsiteX2" fmla="*/ 4357688 w 4357688"/>
              <a:gd name="connsiteY2" fmla="*/ 1154534 h 1154534"/>
              <a:gd name="connsiteX3" fmla="*/ 0 w 4357688"/>
              <a:gd name="connsiteY3" fmla="*/ 1154534 h 1154534"/>
              <a:gd name="connsiteX4" fmla="*/ 0 w 4357688"/>
              <a:gd name="connsiteY4" fmla="*/ 0 h 1154534"/>
              <a:gd name="connsiteX0" fmla="*/ 0 w 5314950"/>
              <a:gd name="connsiteY0" fmla="*/ 0 h 1154534"/>
              <a:gd name="connsiteX1" fmla="*/ 5314950 w 5314950"/>
              <a:gd name="connsiteY1" fmla="*/ 0 h 1154534"/>
              <a:gd name="connsiteX2" fmla="*/ 4357688 w 5314950"/>
              <a:gd name="connsiteY2" fmla="*/ 1154534 h 1154534"/>
              <a:gd name="connsiteX3" fmla="*/ 0 w 5314950"/>
              <a:gd name="connsiteY3" fmla="*/ 1154534 h 1154534"/>
              <a:gd name="connsiteX4" fmla="*/ 0 w 5314950"/>
              <a:gd name="connsiteY4" fmla="*/ 0 h 1154534"/>
              <a:gd name="connsiteX0" fmla="*/ 0 w 5314950"/>
              <a:gd name="connsiteY0" fmla="*/ 0 h 2026072"/>
              <a:gd name="connsiteX1" fmla="*/ 5314950 w 5314950"/>
              <a:gd name="connsiteY1" fmla="*/ 0 h 2026072"/>
              <a:gd name="connsiteX2" fmla="*/ 3729038 w 5314950"/>
              <a:gd name="connsiteY2" fmla="*/ 2026072 h 2026072"/>
              <a:gd name="connsiteX3" fmla="*/ 0 w 5314950"/>
              <a:gd name="connsiteY3" fmla="*/ 1154534 h 2026072"/>
              <a:gd name="connsiteX4" fmla="*/ 0 w 5314950"/>
              <a:gd name="connsiteY4" fmla="*/ 0 h 2026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4950" h="2026072">
                <a:moveTo>
                  <a:pt x="0" y="0"/>
                </a:moveTo>
                <a:lnTo>
                  <a:pt x="5314950" y="0"/>
                </a:lnTo>
                <a:lnTo>
                  <a:pt x="3729038" y="2026072"/>
                </a:lnTo>
                <a:lnTo>
                  <a:pt x="0" y="115453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6">
            <a:extLst>
              <a:ext uri="{FF2B5EF4-FFF2-40B4-BE49-F238E27FC236}">
                <a16:creationId xmlns:a16="http://schemas.microsoft.com/office/drawing/2014/main" id="{13A3284E-D452-6229-8817-BBE04B6CC83A}"/>
              </a:ext>
            </a:extLst>
          </p:cNvPr>
          <p:cNvSpPr/>
          <p:nvPr/>
        </p:nvSpPr>
        <p:spPr>
          <a:xfrm>
            <a:off x="-13082" y="1334703"/>
            <a:ext cx="4665470" cy="1016910"/>
          </a:xfrm>
          <a:custGeom>
            <a:avLst/>
            <a:gdLst>
              <a:gd name="connsiteX0" fmla="*/ 0 w 4524378"/>
              <a:gd name="connsiteY0" fmla="*/ 0 h 1289998"/>
              <a:gd name="connsiteX1" fmla="*/ 4524378 w 4524378"/>
              <a:gd name="connsiteY1" fmla="*/ 0 h 1289998"/>
              <a:gd name="connsiteX2" fmla="*/ 4524378 w 4524378"/>
              <a:gd name="connsiteY2" fmla="*/ 1289998 h 1289998"/>
              <a:gd name="connsiteX3" fmla="*/ 0 w 4524378"/>
              <a:gd name="connsiteY3" fmla="*/ 1289998 h 1289998"/>
              <a:gd name="connsiteX4" fmla="*/ 0 w 4524378"/>
              <a:gd name="connsiteY4" fmla="*/ 0 h 1289998"/>
              <a:gd name="connsiteX0" fmla="*/ 0 w 4524378"/>
              <a:gd name="connsiteY0" fmla="*/ 0 h 1289998"/>
              <a:gd name="connsiteX1" fmla="*/ 4524378 w 4524378"/>
              <a:gd name="connsiteY1" fmla="*/ 0 h 1289998"/>
              <a:gd name="connsiteX2" fmla="*/ 3652840 w 4524378"/>
              <a:gd name="connsiteY2" fmla="*/ 1189986 h 1289998"/>
              <a:gd name="connsiteX3" fmla="*/ 0 w 4524378"/>
              <a:gd name="connsiteY3" fmla="*/ 1289998 h 1289998"/>
              <a:gd name="connsiteX4" fmla="*/ 0 w 4524378"/>
              <a:gd name="connsiteY4" fmla="*/ 0 h 1289998"/>
              <a:gd name="connsiteX0" fmla="*/ 0 w 4524378"/>
              <a:gd name="connsiteY0" fmla="*/ 0 h 1289998"/>
              <a:gd name="connsiteX1" fmla="*/ 4524378 w 4524378"/>
              <a:gd name="connsiteY1" fmla="*/ 0 h 1289998"/>
              <a:gd name="connsiteX2" fmla="*/ 3781427 w 4524378"/>
              <a:gd name="connsiteY2" fmla="*/ 1218561 h 1289998"/>
              <a:gd name="connsiteX3" fmla="*/ 0 w 4524378"/>
              <a:gd name="connsiteY3" fmla="*/ 1289998 h 1289998"/>
              <a:gd name="connsiteX4" fmla="*/ 0 w 4524378"/>
              <a:gd name="connsiteY4" fmla="*/ 0 h 1289998"/>
              <a:gd name="connsiteX0" fmla="*/ 0 w 4767266"/>
              <a:gd name="connsiteY0" fmla="*/ 0 h 1289998"/>
              <a:gd name="connsiteX1" fmla="*/ 4767266 w 4767266"/>
              <a:gd name="connsiteY1" fmla="*/ 0 h 1289998"/>
              <a:gd name="connsiteX2" fmla="*/ 3781427 w 4767266"/>
              <a:gd name="connsiteY2" fmla="*/ 1218561 h 1289998"/>
              <a:gd name="connsiteX3" fmla="*/ 0 w 4767266"/>
              <a:gd name="connsiteY3" fmla="*/ 1289998 h 1289998"/>
              <a:gd name="connsiteX4" fmla="*/ 0 w 4767266"/>
              <a:gd name="connsiteY4" fmla="*/ 0 h 1289998"/>
              <a:gd name="connsiteX0" fmla="*/ 0 w 4638679"/>
              <a:gd name="connsiteY0" fmla="*/ 0 h 1289998"/>
              <a:gd name="connsiteX1" fmla="*/ 4638679 w 4638679"/>
              <a:gd name="connsiteY1" fmla="*/ 0 h 1289998"/>
              <a:gd name="connsiteX2" fmla="*/ 3781427 w 4638679"/>
              <a:gd name="connsiteY2" fmla="*/ 1218561 h 1289998"/>
              <a:gd name="connsiteX3" fmla="*/ 0 w 4638679"/>
              <a:gd name="connsiteY3" fmla="*/ 1289998 h 1289998"/>
              <a:gd name="connsiteX4" fmla="*/ 0 w 4638679"/>
              <a:gd name="connsiteY4" fmla="*/ 0 h 1289998"/>
              <a:gd name="connsiteX0" fmla="*/ 0 w 4589287"/>
              <a:gd name="connsiteY0" fmla="*/ 0 h 1289998"/>
              <a:gd name="connsiteX1" fmla="*/ 4589287 w 4589287"/>
              <a:gd name="connsiteY1" fmla="*/ 0 h 1289998"/>
              <a:gd name="connsiteX2" fmla="*/ 3781427 w 4589287"/>
              <a:gd name="connsiteY2" fmla="*/ 1218561 h 1289998"/>
              <a:gd name="connsiteX3" fmla="*/ 0 w 4589287"/>
              <a:gd name="connsiteY3" fmla="*/ 1289998 h 1289998"/>
              <a:gd name="connsiteX4" fmla="*/ 0 w 4589287"/>
              <a:gd name="connsiteY4" fmla="*/ 0 h 1289998"/>
              <a:gd name="connsiteX0" fmla="*/ 0 w 4408185"/>
              <a:gd name="connsiteY0" fmla="*/ 0 h 1289998"/>
              <a:gd name="connsiteX1" fmla="*/ 4408185 w 4408185"/>
              <a:gd name="connsiteY1" fmla="*/ 29348 h 1289998"/>
              <a:gd name="connsiteX2" fmla="*/ 3781427 w 4408185"/>
              <a:gd name="connsiteY2" fmla="*/ 1218561 h 1289998"/>
              <a:gd name="connsiteX3" fmla="*/ 0 w 4408185"/>
              <a:gd name="connsiteY3" fmla="*/ 1289998 h 1289998"/>
              <a:gd name="connsiteX4" fmla="*/ 0 w 4408185"/>
              <a:gd name="connsiteY4" fmla="*/ 0 h 1289998"/>
              <a:gd name="connsiteX0" fmla="*/ 0 w 4408185"/>
              <a:gd name="connsiteY0" fmla="*/ 3893 h 1293891"/>
              <a:gd name="connsiteX1" fmla="*/ 4408185 w 4408185"/>
              <a:gd name="connsiteY1" fmla="*/ 0 h 1293891"/>
              <a:gd name="connsiteX2" fmla="*/ 3781427 w 4408185"/>
              <a:gd name="connsiteY2" fmla="*/ 1222454 h 1293891"/>
              <a:gd name="connsiteX3" fmla="*/ 0 w 4408185"/>
              <a:gd name="connsiteY3" fmla="*/ 1293891 h 1293891"/>
              <a:gd name="connsiteX4" fmla="*/ 0 w 4408185"/>
              <a:gd name="connsiteY4" fmla="*/ 3893 h 1293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185" h="1293891">
                <a:moveTo>
                  <a:pt x="0" y="3893"/>
                </a:moveTo>
                <a:lnTo>
                  <a:pt x="4408185" y="0"/>
                </a:lnTo>
                <a:lnTo>
                  <a:pt x="3781427" y="1222454"/>
                </a:lnTo>
                <a:lnTo>
                  <a:pt x="0" y="1293891"/>
                </a:lnTo>
                <a:lnTo>
                  <a:pt x="0" y="3893"/>
                </a:lnTo>
                <a:close/>
              </a:path>
            </a:pathLst>
          </a:custGeom>
          <a:solidFill>
            <a:srgbClr val="91B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349E023-21FA-C72E-40C7-EAD0F54DAAEB}"/>
              </a:ext>
            </a:extLst>
          </p:cNvPr>
          <p:cNvSpPr/>
          <p:nvPr/>
        </p:nvSpPr>
        <p:spPr>
          <a:xfrm>
            <a:off x="0" y="4269466"/>
            <a:ext cx="6358126" cy="345533"/>
          </a:xfrm>
          <a:custGeom>
            <a:avLst/>
            <a:gdLst>
              <a:gd name="connsiteX0" fmla="*/ 0 w 6358126"/>
              <a:gd name="connsiteY0" fmla="*/ 0 h 321149"/>
              <a:gd name="connsiteX1" fmla="*/ 6358126 w 6358126"/>
              <a:gd name="connsiteY1" fmla="*/ 0 h 321149"/>
              <a:gd name="connsiteX2" fmla="*/ 6358126 w 6358126"/>
              <a:gd name="connsiteY2" fmla="*/ 321149 h 321149"/>
              <a:gd name="connsiteX3" fmla="*/ 0 w 6358126"/>
              <a:gd name="connsiteY3" fmla="*/ 321149 h 321149"/>
              <a:gd name="connsiteX4" fmla="*/ 0 w 6358126"/>
              <a:gd name="connsiteY4" fmla="*/ 0 h 321149"/>
              <a:gd name="connsiteX0" fmla="*/ 0 w 6358126"/>
              <a:gd name="connsiteY0" fmla="*/ 24384 h 345533"/>
              <a:gd name="connsiteX1" fmla="*/ 6053326 w 6358126"/>
              <a:gd name="connsiteY1" fmla="*/ 0 h 345533"/>
              <a:gd name="connsiteX2" fmla="*/ 6358126 w 6358126"/>
              <a:gd name="connsiteY2" fmla="*/ 345533 h 345533"/>
              <a:gd name="connsiteX3" fmla="*/ 0 w 6358126"/>
              <a:gd name="connsiteY3" fmla="*/ 345533 h 345533"/>
              <a:gd name="connsiteX4" fmla="*/ 0 w 6358126"/>
              <a:gd name="connsiteY4" fmla="*/ 24384 h 345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8126" h="345533">
                <a:moveTo>
                  <a:pt x="0" y="24384"/>
                </a:moveTo>
                <a:lnTo>
                  <a:pt x="6053326" y="0"/>
                </a:lnTo>
                <a:lnTo>
                  <a:pt x="6358126" y="345533"/>
                </a:lnTo>
                <a:lnTo>
                  <a:pt x="0" y="345533"/>
                </a:lnTo>
                <a:lnTo>
                  <a:pt x="0" y="24384"/>
                </a:lnTo>
                <a:close/>
              </a:path>
            </a:pathLst>
          </a:custGeom>
          <a:solidFill>
            <a:srgbClr val="054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264BCF9-B33A-7327-6B1B-642BD9A964E1}"/>
              </a:ext>
            </a:extLst>
          </p:cNvPr>
          <p:cNvSpPr/>
          <p:nvPr/>
        </p:nvSpPr>
        <p:spPr>
          <a:xfrm>
            <a:off x="6332486" y="4398359"/>
            <a:ext cx="1439914" cy="218120"/>
          </a:xfrm>
          <a:custGeom>
            <a:avLst/>
            <a:gdLst>
              <a:gd name="connsiteX0" fmla="*/ 0 w 1439914"/>
              <a:gd name="connsiteY0" fmla="*/ 0 h 209412"/>
              <a:gd name="connsiteX1" fmla="*/ 1439914 w 1439914"/>
              <a:gd name="connsiteY1" fmla="*/ 0 h 209412"/>
              <a:gd name="connsiteX2" fmla="*/ 1439914 w 1439914"/>
              <a:gd name="connsiteY2" fmla="*/ 209412 h 209412"/>
              <a:gd name="connsiteX3" fmla="*/ 0 w 1439914"/>
              <a:gd name="connsiteY3" fmla="*/ 209412 h 209412"/>
              <a:gd name="connsiteX4" fmla="*/ 0 w 1439914"/>
              <a:gd name="connsiteY4" fmla="*/ 0 h 209412"/>
              <a:gd name="connsiteX0" fmla="*/ 287383 w 1439914"/>
              <a:gd name="connsiteY0" fmla="*/ 0 h 218120"/>
              <a:gd name="connsiteX1" fmla="*/ 1439914 w 1439914"/>
              <a:gd name="connsiteY1" fmla="*/ 8708 h 218120"/>
              <a:gd name="connsiteX2" fmla="*/ 1439914 w 1439914"/>
              <a:gd name="connsiteY2" fmla="*/ 218120 h 218120"/>
              <a:gd name="connsiteX3" fmla="*/ 0 w 1439914"/>
              <a:gd name="connsiteY3" fmla="*/ 218120 h 218120"/>
              <a:gd name="connsiteX4" fmla="*/ 287383 w 1439914"/>
              <a:gd name="connsiteY4" fmla="*/ 0 h 218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914" h="218120">
                <a:moveTo>
                  <a:pt x="287383" y="0"/>
                </a:moveTo>
                <a:lnTo>
                  <a:pt x="1439914" y="8708"/>
                </a:lnTo>
                <a:lnTo>
                  <a:pt x="1439914" y="218120"/>
                </a:lnTo>
                <a:lnTo>
                  <a:pt x="0" y="218120"/>
                </a:lnTo>
                <a:lnTo>
                  <a:pt x="287383" y="0"/>
                </a:lnTo>
                <a:close/>
              </a:path>
            </a:pathLst>
          </a:custGeom>
          <a:solidFill>
            <a:srgbClr val="054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34">
            <a:extLst>
              <a:ext uri="{FF2B5EF4-FFF2-40B4-BE49-F238E27FC236}">
                <a16:creationId xmlns:a16="http://schemas.microsoft.com/office/drawing/2014/main" id="{A477F23B-6AF2-12BA-3A5F-7FFE9C262D35}"/>
              </a:ext>
            </a:extLst>
          </p:cNvPr>
          <p:cNvSpPr/>
          <p:nvPr/>
        </p:nvSpPr>
        <p:spPr>
          <a:xfrm>
            <a:off x="-2" y="1633859"/>
            <a:ext cx="6253623" cy="2885128"/>
          </a:xfrm>
          <a:custGeom>
            <a:avLst/>
            <a:gdLst>
              <a:gd name="connsiteX0" fmla="*/ 0 w 4300969"/>
              <a:gd name="connsiteY0" fmla="*/ 0 h 3151458"/>
              <a:gd name="connsiteX1" fmla="*/ 4300969 w 4300969"/>
              <a:gd name="connsiteY1" fmla="*/ 0 h 3151458"/>
              <a:gd name="connsiteX2" fmla="*/ 4300969 w 4300969"/>
              <a:gd name="connsiteY2" fmla="*/ 3151458 h 3151458"/>
              <a:gd name="connsiteX3" fmla="*/ 0 w 4300969"/>
              <a:gd name="connsiteY3" fmla="*/ 3151458 h 3151458"/>
              <a:gd name="connsiteX4" fmla="*/ 0 w 4300969"/>
              <a:gd name="connsiteY4" fmla="*/ 0 h 3151458"/>
              <a:gd name="connsiteX0" fmla="*/ 0 w 5858307"/>
              <a:gd name="connsiteY0" fmla="*/ 0 h 3165745"/>
              <a:gd name="connsiteX1" fmla="*/ 4300969 w 5858307"/>
              <a:gd name="connsiteY1" fmla="*/ 0 h 3165745"/>
              <a:gd name="connsiteX2" fmla="*/ 5858307 w 5858307"/>
              <a:gd name="connsiteY2" fmla="*/ 3165745 h 3165745"/>
              <a:gd name="connsiteX3" fmla="*/ 0 w 5858307"/>
              <a:gd name="connsiteY3" fmla="*/ 3151458 h 3165745"/>
              <a:gd name="connsiteX4" fmla="*/ 0 w 5858307"/>
              <a:gd name="connsiteY4" fmla="*/ 0 h 3165745"/>
              <a:gd name="connsiteX0" fmla="*/ 0 w 5858307"/>
              <a:gd name="connsiteY0" fmla="*/ 0 h 3165745"/>
              <a:gd name="connsiteX1" fmla="*/ 3815194 w 5858307"/>
              <a:gd name="connsiteY1" fmla="*/ 0 h 3165745"/>
              <a:gd name="connsiteX2" fmla="*/ 5858307 w 5858307"/>
              <a:gd name="connsiteY2" fmla="*/ 3165745 h 3165745"/>
              <a:gd name="connsiteX3" fmla="*/ 0 w 5858307"/>
              <a:gd name="connsiteY3" fmla="*/ 3151458 h 3165745"/>
              <a:gd name="connsiteX4" fmla="*/ 0 w 5858307"/>
              <a:gd name="connsiteY4" fmla="*/ 0 h 3165745"/>
              <a:gd name="connsiteX0" fmla="*/ 0 w 5858307"/>
              <a:gd name="connsiteY0" fmla="*/ 14287 h 3180032"/>
              <a:gd name="connsiteX1" fmla="*/ 3243694 w 5858307"/>
              <a:gd name="connsiteY1" fmla="*/ 0 h 3180032"/>
              <a:gd name="connsiteX2" fmla="*/ 5858307 w 5858307"/>
              <a:gd name="connsiteY2" fmla="*/ 3180032 h 3180032"/>
              <a:gd name="connsiteX3" fmla="*/ 0 w 5858307"/>
              <a:gd name="connsiteY3" fmla="*/ 3165745 h 3180032"/>
              <a:gd name="connsiteX4" fmla="*/ 0 w 5858307"/>
              <a:gd name="connsiteY4" fmla="*/ 14287 h 3180032"/>
              <a:gd name="connsiteX0" fmla="*/ 0 w 5858307"/>
              <a:gd name="connsiteY0" fmla="*/ 0 h 3165745"/>
              <a:gd name="connsiteX1" fmla="*/ 3029382 w 5858307"/>
              <a:gd name="connsiteY1" fmla="*/ 0 h 3165745"/>
              <a:gd name="connsiteX2" fmla="*/ 5858307 w 5858307"/>
              <a:gd name="connsiteY2" fmla="*/ 3165745 h 3165745"/>
              <a:gd name="connsiteX3" fmla="*/ 0 w 5858307"/>
              <a:gd name="connsiteY3" fmla="*/ 3151458 h 3165745"/>
              <a:gd name="connsiteX4" fmla="*/ 0 w 5858307"/>
              <a:gd name="connsiteY4" fmla="*/ 0 h 3165745"/>
              <a:gd name="connsiteX0" fmla="*/ 0 w 5858307"/>
              <a:gd name="connsiteY0" fmla="*/ 0 h 3165745"/>
              <a:gd name="connsiteX1" fmla="*/ 3302365 w 5858307"/>
              <a:gd name="connsiteY1" fmla="*/ 17017 h 3165745"/>
              <a:gd name="connsiteX2" fmla="*/ 5858307 w 5858307"/>
              <a:gd name="connsiteY2" fmla="*/ 3165745 h 3165745"/>
              <a:gd name="connsiteX3" fmla="*/ 0 w 5858307"/>
              <a:gd name="connsiteY3" fmla="*/ 3151458 h 3165745"/>
              <a:gd name="connsiteX4" fmla="*/ 0 w 5858307"/>
              <a:gd name="connsiteY4" fmla="*/ 0 h 3165745"/>
              <a:gd name="connsiteX0" fmla="*/ 0 w 5826210"/>
              <a:gd name="connsiteY0" fmla="*/ 0 h 3156846"/>
              <a:gd name="connsiteX1" fmla="*/ 3302365 w 5826210"/>
              <a:gd name="connsiteY1" fmla="*/ 17017 h 3156846"/>
              <a:gd name="connsiteX2" fmla="*/ 5826210 w 5826210"/>
              <a:gd name="connsiteY2" fmla="*/ 3156846 h 3156846"/>
              <a:gd name="connsiteX3" fmla="*/ 0 w 5826210"/>
              <a:gd name="connsiteY3" fmla="*/ 3151458 h 3156846"/>
              <a:gd name="connsiteX4" fmla="*/ 0 w 5826210"/>
              <a:gd name="connsiteY4" fmla="*/ 0 h 3156846"/>
              <a:gd name="connsiteX0" fmla="*/ 0 w 5762018"/>
              <a:gd name="connsiteY0" fmla="*/ 0 h 3156846"/>
              <a:gd name="connsiteX1" fmla="*/ 3302365 w 5762018"/>
              <a:gd name="connsiteY1" fmla="*/ 17017 h 3156846"/>
              <a:gd name="connsiteX2" fmla="*/ 5762018 w 5762018"/>
              <a:gd name="connsiteY2" fmla="*/ 3156846 h 3156846"/>
              <a:gd name="connsiteX3" fmla="*/ 0 w 5762018"/>
              <a:gd name="connsiteY3" fmla="*/ 3151458 h 3156846"/>
              <a:gd name="connsiteX4" fmla="*/ 0 w 5762018"/>
              <a:gd name="connsiteY4" fmla="*/ 0 h 3156846"/>
              <a:gd name="connsiteX0" fmla="*/ 0 w 5762018"/>
              <a:gd name="connsiteY0" fmla="*/ 0 h 3151458"/>
              <a:gd name="connsiteX1" fmla="*/ 3302365 w 5762018"/>
              <a:gd name="connsiteY1" fmla="*/ 17017 h 3151458"/>
              <a:gd name="connsiteX2" fmla="*/ 5762018 w 5762018"/>
              <a:gd name="connsiteY2" fmla="*/ 3147948 h 3151458"/>
              <a:gd name="connsiteX3" fmla="*/ 0 w 5762018"/>
              <a:gd name="connsiteY3" fmla="*/ 3151458 h 3151458"/>
              <a:gd name="connsiteX4" fmla="*/ 0 w 5762018"/>
              <a:gd name="connsiteY4" fmla="*/ 0 h 3151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018" h="3151458">
                <a:moveTo>
                  <a:pt x="0" y="0"/>
                </a:moveTo>
                <a:lnTo>
                  <a:pt x="3302365" y="17017"/>
                </a:lnTo>
                <a:lnTo>
                  <a:pt x="5762018" y="3147948"/>
                </a:lnTo>
                <a:lnTo>
                  <a:pt x="0" y="3151458"/>
                </a:lnTo>
                <a:lnTo>
                  <a:pt x="0" y="0"/>
                </a:lnTo>
                <a:close/>
              </a:path>
            </a:pathLst>
          </a:custGeom>
          <a:solidFill>
            <a:srgbClr val="91B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0B06C43-F027-5F84-2A73-D94EF37878AD}"/>
              </a:ext>
            </a:extLst>
          </p:cNvPr>
          <p:cNvSpPr/>
          <p:nvPr/>
        </p:nvSpPr>
        <p:spPr>
          <a:xfrm>
            <a:off x="55201" y="1981248"/>
            <a:ext cx="5435937" cy="2346027"/>
          </a:xfrm>
          <a:prstGeom prst="rect">
            <a:avLst/>
          </a:prstGeom>
        </p:spPr>
        <p:txBody>
          <a:bodyPr wrap="square">
            <a:spAutoFit/>
          </a:bodyPr>
          <a:lstStyle/>
          <a:p>
            <a:pPr>
              <a:lnSpc>
                <a:spcPct val="150000"/>
              </a:lnSpc>
            </a:pPr>
            <a:r>
              <a:rPr lang="en-US" sz="1100" dirty="0">
                <a:latin typeface="Segoe UI" panose="020B0502040204020203" pitchFamily="34" charset="0"/>
                <a:cs typeface="Segoe UI" panose="020B0502040204020203" pitchFamily="34" charset="0"/>
              </a:rPr>
              <a:t>As a cancer survivor, former principal and leader of The </a:t>
            </a:r>
          </a:p>
          <a:p>
            <a:pPr>
              <a:lnSpc>
                <a:spcPct val="150000"/>
              </a:lnSpc>
            </a:pPr>
            <a:r>
              <a:rPr lang="en-US" sz="1100" dirty="0">
                <a:latin typeface="Segoe UI" panose="020B0502040204020203" pitchFamily="34" charset="0"/>
                <a:cs typeface="Segoe UI" panose="020B0502040204020203" pitchFamily="34" charset="0"/>
              </a:rPr>
              <a:t>Calmer Network, Meredith McNerney understands that we </a:t>
            </a:r>
          </a:p>
          <a:p>
            <a:pPr>
              <a:lnSpc>
                <a:spcPct val="150000"/>
              </a:lnSpc>
            </a:pPr>
            <a:r>
              <a:rPr lang="en-US" sz="1100" dirty="0">
                <a:latin typeface="Segoe UI" panose="020B0502040204020203" pitchFamily="34" charset="0"/>
                <a:cs typeface="Segoe UI" panose="020B0502040204020203" pitchFamily="34" charset="0"/>
              </a:rPr>
              <a:t>bring our whole self to work. She will ignite a new passion in your </a:t>
            </a:r>
          </a:p>
          <a:p>
            <a:pPr>
              <a:lnSpc>
                <a:spcPct val="150000"/>
              </a:lnSpc>
            </a:pPr>
            <a:r>
              <a:rPr lang="en-US" sz="1100" dirty="0">
                <a:latin typeface="Segoe UI" panose="020B0502040204020203" pitchFamily="34" charset="0"/>
                <a:cs typeface="Segoe UI" panose="020B0502040204020203" pitchFamily="34" charset="0"/>
              </a:rPr>
              <a:t>organization by teaching employees and managers how to cultivate </a:t>
            </a:r>
          </a:p>
          <a:p>
            <a:pPr>
              <a:lnSpc>
                <a:spcPct val="150000"/>
              </a:lnSpc>
            </a:pPr>
            <a:r>
              <a:rPr lang="en-US" sz="1100" dirty="0">
                <a:latin typeface="Segoe UI" panose="020B0502040204020203" pitchFamily="34" charset="0"/>
                <a:cs typeface="Segoe UI" panose="020B0502040204020203" pitchFamily="34" charset="0"/>
              </a:rPr>
              <a:t>calm through connected relationships. As a doctoral candidate at </a:t>
            </a:r>
          </a:p>
          <a:p>
            <a:pPr>
              <a:lnSpc>
                <a:spcPct val="150000"/>
              </a:lnSpc>
            </a:pPr>
            <a:r>
              <a:rPr lang="en-US" sz="1100" dirty="0">
                <a:latin typeface="Segoe UI" panose="020B0502040204020203" pitchFamily="34" charset="0"/>
                <a:cs typeface="Segoe UI" panose="020B0502040204020203" pitchFamily="34" charset="0"/>
              </a:rPr>
              <a:t>Northeastern University, she studies the connection between emotional </a:t>
            </a:r>
          </a:p>
          <a:p>
            <a:pPr>
              <a:lnSpc>
                <a:spcPct val="150000"/>
              </a:lnSpc>
            </a:pPr>
            <a:r>
              <a:rPr lang="en-US" sz="1100" dirty="0">
                <a:latin typeface="Segoe UI" panose="020B0502040204020203" pitchFamily="34" charset="0"/>
                <a:cs typeface="Segoe UI" panose="020B0502040204020203" pitchFamily="34" charset="0"/>
              </a:rPr>
              <a:t>wellness and performance outcomes. She is certified in Employee Wellness and Stress Management from Stanford’s Center for Health Education. Meredith lives in Maryland with her husband and two children.</a:t>
            </a:r>
          </a:p>
        </p:txBody>
      </p:sp>
      <p:sp>
        <p:nvSpPr>
          <p:cNvPr id="27" name="Rectangle 38">
            <a:extLst>
              <a:ext uri="{FF2B5EF4-FFF2-40B4-BE49-F238E27FC236}">
                <a16:creationId xmlns:a16="http://schemas.microsoft.com/office/drawing/2014/main" id="{918C19AD-E7A4-5887-29E2-9BBCC5B9131D}"/>
              </a:ext>
            </a:extLst>
          </p:cNvPr>
          <p:cNvSpPr/>
          <p:nvPr/>
        </p:nvSpPr>
        <p:spPr>
          <a:xfrm>
            <a:off x="6613264" y="3594884"/>
            <a:ext cx="1184626" cy="946146"/>
          </a:xfrm>
          <a:custGeom>
            <a:avLst/>
            <a:gdLst>
              <a:gd name="connsiteX0" fmla="*/ 0 w 1000126"/>
              <a:gd name="connsiteY0" fmla="*/ 0 h 655212"/>
              <a:gd name="connsiteX1" fmla="*/ 1000126 w 1000126"/>
              <a:gd name="connsiteY1" fmla="*/ 0 h 655212"/>
              <a:gd name="connsiteX2" fmla="*/ 1000126 w 1000126"/>
              <a:gd name="connsiteY2" fmla="*/ 655212 h 655212"/>
              <a:gd name="connsiteX3" fmla="*/ 0 w 1000126"/>
              <a:gd name="connsiteY3" fmla="*/ 655212 h 655212"/>
              <a:gd name="connsiteX4" fmla="*/ 0 w 1000126"/>
              <a:gd name="connsiteY4" fmla="*/ 0 h 655212"/>
              <a:gd name="connsiteX0" fmla="*/ 671512 w 1000126"/>
              <a:gd name="connsiteY0" fmla="*/ 85725 h 655212"/>
              <a:gd name="connsiteX1" fmla="*/ 1000126 w 1000126"/>
              <a:gd name="connsiteY1" fmla="*/ 0 h 655212"/>
              <a:gd name="connsiteX2" fmla="*/ 1000126 w 1000126"/>
              <a:gd name="connsiteY2" fmla="*/ 655212 h 655212"/>
              <a:gd name="connsiteX3" fmla="*/ 0 w 1000126"/>
              <a:gd name="connsiteY3" fmla="*/ 655212 h 655212"/>
              <a:gd name="connsiteX4" fmla="*/ 671512 w 1000126"/>
              <a:gd name="connsiteY4" fmla="*/ 85725 h 655212"/>
              <a:gd name="connsiteX0" fmla="*/ 671512 w 1028701"/>
              <a:gd name="connsiteY0" fmla="*/ 400050 h 969537"/>
              <a:gd name="connsiteX1" fmla="*/ 1028701 w 1028701"/>
              <a:gd name="connsiteY1" fmla="*/ 0 h 969537"/>
              <a:gd name="connsiteX2" fmla="*/ 1000126 w 1028701"/>
              <a:gd name="connsiteY2" fmla="*/ 969537 h 969537"/>
              <a:gd name="connsiteX3" fmla="*/ 0 w 1028701"/>
              <a:gd name="connsiteY3" fmla="*/ 969537 h 969537"/>
              <a:gd name="connsiteX4" fmla="*/ 671512 w 1028701"/>
              <a:gd name="connsiteY4" fmla="*/ 400050 h 96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1" h="969537">
                <a:moveTo>
                  <a:pt x="671512" y="400050"/>
                </a:moveTo>
                <a:lnTo>
                  <a:pt x="1028701" y="0"/>
                </a:lnTo>
                <a:lnTo>
                  <a:pt x="1000126" y="969537"/>
                </a:lnTo>
                <a:lnTo>
                  <a:pt x="0" y="969537"/>
                </a:lnTo>
                <a:lnTo>
                  <a:pt x="671512" y="400050"/>
                </a:lnTo>
                <a:close/>
              </a:path>
            </a:pathLst>
          </a:custGeom>
          <a:solidFill>
            <a:srgbClr val="91B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4A2EE28-7D4C-5C91-3C1E-AA2E631C549D}"/>
              </a:ext>
            </a:extLst>
          </p:cNvPr>
          <p:cNvSpPr/>
          <p:nvPr/>
        </p:nvSpPr>
        <p:spPr>
          <a:xfrm>
            <a:off x="0" y="4853476"/>
            <a:ext cx="7800976" cy="923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08BBF65-90E1-B3FB-736A-E902350B1052}"/>
              </a:ext>
            </a:extLst>
          </p:cNvPr>
          <p:cNvSpPr/>
          <p:nvPr/>
        </p:nvSpPr>
        <p:spPr>
          <a:xfrm rot="19197072">
            <a:off x="5096592" y="1483845"/>
            <a:ext cx="210413" cy="3786518"/>
          </a:xfrm>
          <a:prstGeom prst="rect">
            <a:avLst/>
          </a:prstGeom>
          <a:solidFill>
            <a:srgbClr val="054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EFD7898-194A-702B-8E14-7E0651FB4F43}"/>
              </a:ext>
            </a:extLst>
          </p:cNvPr>
          <p:cNvSpPr/>
          <p:nvPr/>
        </p:nvSpPr>
        <p:spPr>
          <a:xfrm rot="2962389">
            <a:off x="7242407" y="2458110"/>
            <a:ext cx="228600" cy="2843213"/>
          </a:xfrm>
          <a:prstGeom prst="rect">
            <a:avLst/>
          </a:prstGeom>
          <a:solidFill>
            <a:srgbClr val="054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7B3ACBD-015B-E8F1-8799-5E4527D495FC}"/>
              </a:ext>
            </a:extLst>
          </p:cNvPr>
          <p:cNvSpPr/>
          <p:nvPr/>
        </p:nvSpPr>
        <p:spPr>
          <a:xfrm>
            <a:off x="15494" y="1453384"/>
            <a:ext cx="4131997" cy="523220"/>
          </a:xfrm>
          <a:prstGeom prst="rect">
            <a:avLst/>
          </a:prstGeom>
        </p:spPr>
        <p:txBody>
          <a:bodyPr wrap="square">
            <a:spAutoFit/>
          </a:bodyPr>
          <a:lstStyle/>
          <a:p>
            <a:pPr algn="ctr"/>
            <a:r>
              <a:rPr lang="en-US" sz="2800" b="1" dirty="0">
                <a:solidFill>
                  <a:srgbClr val="054F4D"/>
                </a:solidFill>
                <a:latin typeface="Oswald" panose="02000303000000000000" pitchFamily="2" charset="0"/>
                <a:cs typeface="Segoe UI" panose="020B0502040204020203" pitchFamily="34" charset="0"/>
              </a:rPr>
              <a:t>Meet Meredith</a:t>
            </a:r>
            <a:endParaRPr lang="en-US" sz="2800" b="1" dirty="0">
              <a:solidFill>
                <a:srgbClr val="054F4D"/>
              </a:solidFill>
              <a:latin typeface="Oswald" panose="02000303000000000000" pitchFamily="2" charset="0"/>
            </a:endParaRPr>
          </a:p>
        </p:txBody>
      </p:sp>
      <p:sp>
        <p:nvSpPr>
          <p:cNvPr id="33" name="Rectangle 32">
            <a:extLst>
              <a:ext uri="{FF2B5EF4-FFF2-40B4-BE49-F238E27FC236}">
                <a16:creationId xmlns:a16="http://schemas.microsoft.com/office/drawing/2014/main" id="{B70B8674-FBB0-D6FD-8C5A-8091D4AE82DA}"/>
              </a:ext>
            </a:extLst>
          </p:cNvPr>
          <p:cNvSpPr/>
          <p:nvPr/>
        </p:nvSpPr>
        <p:spPr>
          <a:xfrm rot="2233596">
            <a:off x="4794514" y="-653562"/>
            <a:ext cx="222236" cy="3024517"/>
          </a:xfrm>
          <a:prstGeom prst="rect">
            <a:avLst/>
          </a:prstGeom>
          <a:solidFill>
            <a:srgbClr val="054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B3B0C9F-1A57-9C43-2569-123B38589235}"/>
              </a:ext>
            </a:extLst>
          </p:cNvPr>
          <p:cNvSpPr/>
          <p:nvPr/>
        </p:nvSpPr>
        <p:spPr>
          <a:xfrm>
            <a:off x="-510" y="8112515"/>
            <a:ext cx="7788730" cy="475096"/>
          </a:xfrm>
          <a:prstGeom prst="rect">
            <a:avLst/>
          </a:prstGeom>
          <a:solidFill>
            <a:srgbClr val="054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2EA2DDB-2136-24FE-7A14-DA9227A69EFC}"/>
              </a:ext>
            </a:extLst>
          </p:cNvPr>
          <p:cNvSpPr/>
          <p:nvPr/>
        </p:nvSpPr>
        <p:spPr>
          <a:xfrm>
            <a:off x="-8165" y="9297915"/>
            <a:ext cx="7788730" cy="326737"/>
          </a:xfrm>
          <a:prstGeom prst="rect">
            <a:avLst/>
          </a:prstGeom>
          <a:solidFill>
            <a:srgbClr val="91B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4D17E6E-70FB-C013-72DB-214587B5985C}"/>
              </a:ext>
            </a:extLst>
          </p:cNvPr>
          <p:cNvSpPr txBox="1"/>
          <p:nvPr/>
        </p:nvSpPr>
        <p:spPr>
          <a:xfrm>
            <a:off x="341906" y="823613"/>
            <a:ext cx="3959750" cy="369332"/>
          </a:xfrm>
          <a:prstGeom prst="rect">
            <a:avLst/>
          </a:prstGeom>
          <a:noFill/>
        </p:spPr>
        <p:txBody>
          <a:bodyPr wrap="square">
            <a:spAutoFit/>
          </a:bodyPr>
          <a:lstStyle/>
          <a:p>
            <a:pPr algn="ctr"/>
            <a:r>
              <a:rPr lang="en-US" b="1" i="1" dirty="0"/>
              <a:t>The Calmer Network</a:t>
            </a:r>
          </a:p>
        </p:txBody>
      </p:sp>
      <p:sp>
        <p:nvSpPr>
          <p:cNvPr id="51" name="TextBox 50">
            <a:extLst>
              <a:ext uri="{FF2B5EF4-FFF2-40B4-BE49-F238E27FC236}">
                <a16:creationId xmlns:a16="http://schemas.microsoft.com/office/drawing/2014/main" id="{E35712B2-0483-AAFC-0C63-5C30876E6B5E}"/>
              </a:ext>
            </a:extLst>
          </p:cNvPr>
          <p:cNvSpPr txBox="1"/>
          <p:nvPr/>
        </p:nvSpPr>
        <p:spPr>
          <a:xfrm>
            <a:off x="-13082" y="159321"/>
            <a:ext cx="4652388" cy="646331"/>
          </a:xfrm>
          <a:prstGeom prst="rect">
            <a:avLst/>
          </a:prstGeom>
          <a:noFill/>
        </p:spPr>
        <p:txBody>
          <a:bodyPr wrap="square">
            <a:spAutoFit/>
          </a:bodyPr>
          <a:lstStyle/>
          <a:p>
            <a:pPr algn="ctr"/>
            <a:r>
              <a:rPr lang="en-US" sz="3600" b="1" dirty="0">
                <a:solidFill>
                  <a:srgbClr val="054F4D"/>
                </a:solidFill>
                <a:latin typeface="Times New Roman" panose="02020603050405020304" pitchFamily="18" charset="0"/>
                <a:cs typeface="Times New Roman" panose="02020603050405020304" pitchFamily="18" charset="0"/>
              </a:rPr>
              <a:t>Meredith McNerney</a:t>
            </a:r>
          </a:p>
        </p:txBody>
      </p:sp>
      <p:sp>
        <p:nvSpPr>
          <p:cNvPr id="52" name="Rectangle 51">
            <a:extLst>
              <a:ext uri="{FF2B5EF4-FFF2-40B4-BE49-F238E27FC236}">
                <a16:creationId xmlns:a16="http://schemas.microsoft.com/office/drawing/2014/main" id="{C17779B9-46CA-CFA0-AB34-6AFBCE7EEBA2}"/>
              </a:ext>
            </a:extLst>
          </p:cNvPr>
          <p:cNvSpPr/>
          <p:nvPr/>
        </p:nvSpPr>
        <p:spPr>
          <a:xfrm>
            <a:off x="61783" y="4660432"/>
            <a:ext cx="4131997" cy="461665"/>
          </a:xfrm>
          <a:prstGeom prst="rect">
            <a:avLst/>
          </a:prstGeom>
        </p:spPr>
        <p:txBody>
          <a:bodyPr wrap="square">
            <a:spAutoFit/>
          </a:bodyPr>
          <a:lstStyle/>
          <a:p>
            <a:r>
              <a:rPr lang="en-US" sz="2400" b="1" dirty="0">
                <a:solidFill>
                  <a:srgbClr val="054F4D"/>
                </a:solidFill>
                <a:latin typeface="Times New Roman" panose="02020603050405020304" pitchFamily="18" charset="0"/>
                <a:cs typeface="Times New Roman" panose="02020603050405020304" pitchFamily="18" charset="0"/>
              </a:rPr>
              <a:t>Speaking Topics</a:t>
            </a:r>
          </a:p>
        </p:txBody>
      </p:sp>
      <p:sp>
        <p:nvSpPr>
          <p:cNvPr id="56" name="Rectangle 55">
            <a:extLst>
              <a:ext uri="{FF2B5EF4-FFF2-40B4-BE49-F238E27FC236}">
                <a16:creationId xmlns:a16="http://schemas.microsoft.com/office/drawing/2014/main" id="{8E892C01-A9FC-1034-B22F-A2A2AB477BBF}"/>
              </a:ext>
            </a:extLst>
          </p:cNvPr>
          <p:cNvSpPr/>
          <p:nvPr/>
        </p:nvSpPr>
        <p:spPr>
          <a:xfrm>
            <a:off x="15494" y="8343683"/>
            <a:ext cx="7793124" cy="45719"/>
          </a:xfrm>
          <a:prstGeom prst="rect">
            <a:avLst/>
          </a:prstGeom>
          <a:solidFill>
            <a:srgbClr val="91B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FBA9FEE-D7FD-1740-F92F-A699C56770CC}"/>
              </a:ext>
            </a:extLst>
          </p:cNvPr>
          <p:cNvSpPr/>
          <p:nvPr/>
        </p:nvSpPr>
        <p:spPr>
          <a:xfrm>
            <a:off x="2495624" y="8181661"/>
            <a:ext cx="2712589" cy="369332"/>
          </a:xfrm>
          <a:prstGeom prst="rect">
            <a:avLst/>
          </a:prstGeom>
          <a:solidFill>
            <a:srgbClr val="054F4D"/>
          </a:solidFill>
        </p:spPr>
        <p:txBody>
          <a:bodyPr wrap="square">
            <a:spAutoFit/>
          </a:bodyPr>
          <a:lstStyle/>
          <a:p>
            <a:pPr algn="ctr"/>
            <a:r>
              <a:rPr lang="en-US" b="1" dirty="0">
                <a:solidFill>
                  <a:srgbClr val="91B4B5"/>
                </a:solidFill>
                <a:latin typeface="Oswald" panose="02000303000000000000" pitchFamily="2" charset="0"/>
                <a:cs typeface="Segoe UI" panose="020B0502040204020203" pitchFamily="34" charset="0"/>
              </a:rPr>
              <a:t>Meredith Has Worked With</a:t>
            </a:r>
          </a:p>
        </p:txBody>
      </p:sp>
      <p:pic>
        <p:nvPicPr>
          <p:cNvPr id="57" name="image7.png">
            <a:extLst>
              <a:ext uri="{FF2B5EF4-FFF2-40B4-BE49-F238E27FC236}">
                <a16:creationId xmlns:a16="http://schemas.microsoft.com/office/drawing/2014/main" id="{6E5B4099-6EAF-1B1D-8756-A40AEDCE53CC}"/>
              </a:ext>
            </a:extLst>
          </p:cNvPr>
          <p:cNvPicPr/>
          <p:nvPr/>
        </p:nvPicPr>
        <p:blipFill>
          <a:blip r:embed="rId3"/>
          <a:srcRect/>
          <a:stretch>
            <a:fillRect/>
          </a:stretch>
        </p:blipFill>
        <p:spPr>
          <a:xfrm>
            <a:off x="5923415" y="8728270"/>
            <a:ext cx="1791987" cy="421193"/>
          </a:xfrm>
          <a:prstGeom prst="rect">
            <a:avLst/>
          </a:prstGeom>
          <a:ln/>
        </p:spPr>
      </p:pic>
      <p:pic>
        <p:nvPicPr>
          <p:cNvPr id="58" name="image3.png">
            <a:extLst>
              <a:ext uri="{FF2B5EF4-FFF2-40B4-BE49-F238E27FC236}">
                <a16:creationId xmlns:a16="http://schemas.microsoft.com/office/drawing/2014/main" id="{6FBB58E2-3094-04E7-D938-3BAAFBCEA25C}"/>
              </a:ext>
            </a:extLst>
          </p:cNvPr>
          <p:cNvPicPr/>
          <p:nvPr/>
        </p:nvPicPr>
        <p:blipFill>
          <a:blip r:embed="rId4"/>
          <a:srcRect/>
          <a:stretch>
            <a:fillRect/>
          </a:stretch>
        </p:blipFill>
        <p:spPr>
          <a:xfrm>
            <a:off x="4827323" y="8706534"/>
            <a:ext cx="1003973" cy="472458"/>
          </a:xfrm>
          <a:prstGeom prst="rect">
            <a:avLst/>
          </a:prstGeom>
          <a:ln/>
        </p:spPr>
      </p:pic>
      <p:pic>
        <p:nvPicPr>
          <p:cNvPr id="59" name="image6.png">
            <a:extLst>
              <a:ext uri="{FF2B5EF4-FFF2-40B4-BE49-F238E27FC236}">
                <a16:creationId xmlns:a16="http://schemas.microsoft.com/office/drawing/2014/main" id="{8064645A-130A-7BE7-D679-1EF2B087EE64}"/>
              </a:ext>
            </a:extLst>
          </p:cNvPr>
          <p:cNvPicPr/>
          <p:nvPr/>
        </p:nvPicPr>
        <p:blipFill>
          <a:blip r:embed="rId5"/>
          <a:srcRect/>
          <a:stretch>
            <a:fillRect/>
          </a:stretch>
        </p:blipFill>
        <p:spPr>
          <a:xfrm>
            <a:off x="3935200" y="8655685"/>
            <a:ext cx="798090" cy="607501"/>
          </a:xfrm>
          <a:prstGeom prst="rect">
            <a:avLst/>
          </a:prstGeom>
          <a:ln/>
        </p:spPr>
      </p:pic>
      <p:pic>
        <p:nvPicPr>
          <p:cNvPr id="60" name="image2.png">
            <a:extLst>
              <a:ext uri="{FF2B5EF4-FFF2-40B4-BE49-F238E27FC236}">
                <a16:creationId xmlns:a16="http://schemas.microsoft.com/office/drawing/2014/main" id="{CE2C51C9-5152-6495-428E-79FAE645FA76}"/>
              </a:ext>
            </a:extLst>
          </p:cNvPr>
          <p:cNvPicPr/>
          <p:nvPr/>
        </p:nvPicPr>
        <p:blipFill>
          <a:blip r:embed="rId6"/>
          <a:srcRect/>
          <a:stretch>
            <a:fillRect/>
          </a:stretch>
        </p:blipFill>
        <p:spPr>
          <a:xfrm>
            <a:off x="1941104" y="8753213"/>
            <a:ext cx="1829130" cy="383023"/>
          </a:xfrm>
          <a:prstGeom prst="rect">
            <a:avLst/>
          </a:prstGeom>
          <a:ln/>
        </p:spPr>
      </p:pic>
      <p:pic>
        <p:nvPicPr>
          <p:cNvPr id="61" name="image5.png">
            <a:extLst>
              <a:ext uri="{FF2B5EF4-FFF2-40B4-BE49-F238E27FC236}">
                <a16:creationId xmlns:a16="http://schemas.microsoft.com/office/drawing/2014/main" id="{2A1582DF-3393-5CF3-661D-2FB78BC1D740}"/>
              </a:ext>
            </a:extLst>
          </p:cNvPr>
          <p:cNvPicPr/>
          <p:nvPr/>
        </p:nvPicPr>
        <p:blipFill>
          <a:blip r:embed="rId7"/>
          <a:srcRect/>
          <a:stretch>
            <a:fillRect/>
          </a:stretch>
        </p:blipFill>
        <p:spPr>
          <a:xfrm>
            <a:off x="54340" y="8811518"/>
            <a:ext cx="1811805" cy="309711"/>
          </a:xfrm>
          <a:prstGeom prst="rect">
            <a:avLst/>
          </a:prstGeom>
          <a:ln/>
        </p:spPr>
      </p:pic>
      <p:sp>
        <p:nvSpPr>
          <p:cNvPr id="64" name="Rectangle 63">
            <a:extLst>
              <a:ext uri="{FF2B5EF4-FFF2-40B4-BE49-F238E27FC236}">
                <a16:creationId xmlns:a16="http://schemas.microsoft.com/office/drawing/2014/main" id="{934BB442-B127-2C95-AD08-67593546492E}"/>
              </a:ext>
            </a:extLst>
          </p:cNvPr>
          <p:cNvSpPr/>
          <p:nvPr/>
        </p:nvSpPr>
        <p:spPr>
          <a:xfrm>
            <a:off x="-13082" y="9288949"/>
            <a:ext cx="7793124" cy="338554"/>
          </a:xfrm>
          <a:prstGeom prst="rect">
            <a:avLst/>
          </a:prstGeom>
          <a:noFill/>
        </p:spPr>
        <p:txBody>
          <a:bodyPr wrap="square">
            <a:spAutoFit/>
          </a:bodyPr>
          <a:lstStyle/>
          <a:p>
            <a:pPr algn="ctr"/>
            <a:r>
              <a:rPr lang="en-US" sz="1600" b="1" dirty="0">
                <a:solidFill>
                  <a:srgbClr val="054F4D"/>
                </a:solidFill>
                <a:latin typeface="Oswald" panose="02000303000000000000" pitchFamily="2" charset="0"/>
                <a:cs typeface="Segoe UI" panose="020B0502040204020203" pitchFamily="34" charset="0"/>
              </a:rPr>
              <a:t>BOOKING AND PRESS INQUIRIES</a:t>
            </a:r>
          </a:p>
        </p:txBody>
      </p:sp>
      <p:sp>
        <p:nvSpPr>
          <p:cNvPr id="67" name="Rectangle 66">
            <a:extLst>
              <a:ext uri="{FF2B5EF4-FFF2-40B4-BE49-F238E27FC236}">
                <a16:creationId xmlns:a16="http://schemas.microsoft.com/office/drawing/2014/main" id="{2607F2BE-1A83-86BC-4410-9ED1BDA98458}"/>
              </a:ext>
            </a:extLst>
          </p:cNvPr>
          <p:cNvSpPr/>
          <p:nvPr/>
        </p:nvSpPr>
        <p:spPr>
          <a:xfrm>
            <a:off x="3305603" y="9630836"/>
            <a:ext cx="2254594" cy="430887"/>
          </a:xfrm>
          <a:prstGeom prst="rect">
            <a:avLst/>
          </a:prstGeom>
        </p:spPr>
        <p:txBody>
          <a:bodyPr wrap="square">
            <a:spAutoFit/>
          </a:bodyPr>
          <a:lstStyle/>
          <a:p>
            <a:r>
              <a:rPr lang="en-US" sz="1100" b="1" dirty="0">
                <a:solidFill>
                  <a:schemeClr val="bg1"/>
                </a:solidFill>
                <a:effectLst>
                  <a:outerShdw blurRad="38100" dist="38100" dir="2700000" algn="tl">
                    <a:srgbClr val="000000">
                      <a:alpha val="43137"/>
                    </a:srgbClr>
                  </a:outerShdw>
                </a:effectLst>
                <a:ea typeface="Times New Roman" panose="02020603050405020304" pitchFamily="18" charset="0"/>
                <a:cs typeface="Segoe UI" panose="020B0502040204020203" pitchFamily="34" charset="0"/>
              </a:rPr>
              <a:t>Speaking Inquiries hello@talentconcierge.co</a:t>
            </a:r>
          </a:p>
        </p:txBody>
      </p:sp>
      <p:sp>
        <p:nvSpPr>
          <p:cNvPr id="69" name="Freeform 50">
            <a:extLst>
              <a:ext uri="{FF2B5EF4-FFF2-40B4-BE49-F238E27FC236}">
                <a16:creationId xmlns:a16="http://schemas.microsoft.com/office/drawing/2014/main" id="{149CEAE2-85BD-7FE5-7320-E487E8285F98}"/>
              </a:ext>
            </a:extLst>
          </p:cNvPr>
          <p:cNvSpPr>
            <a:spLocks noChangeArrowheads="1"/>
          </p:cNvSpPr>
          <p:nvPr/>
        </p:nvSpPr>
        <p:spPr bwMode="auto">
          <a:xfrm>
            <a:off x="5818455" y="9669686"/>
            <a:ext cx="318702" cy="316256"/>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rgbClr val="91B4B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24" tIns="45712" rIns="91424" bIns="45712" anchor="ctr"/>
          <a:lstStyle/>
          <a:p>
            <a:pPr>
              <a:defRPr/>
            </a:pPr>
            <a:endParaRPr lang="en-US" dirty="0">
              <a:latin typeface="+mn-lt"/>
              <a:ea typeface="+mn-ea"/>
              <a:cs typeface="+mn-cs"/>
            </a:endParaRPr>
          </a:p>
        </p:txBody>
      </p:sp>
      <p:sp>
        <p:nvSpPr>
          <p:cNvPr id="70" name="Rectangle 69">
            <a:extLst>
              <a:ext uri="{FF2B5EF4-FFF2-40B4-BE49-F238E27FC236}">
                <a16:creationId xmlns:a16="http://schemas.microsoft.com/office/drawing/2014/main" id="{61A83104-8023-333C-0432-B64A7EA99EE2}"/>
              </a:ext>
            </a:extLst>
          </p:cNvPr>
          <p:cNvSpPr/>
          <p:nvPr/>
        </p:nvSpPr>
        <p:spPr>
          <a:xfrm>
            <a:off x="6114164" y="9630836"/>
            <a:ext cx="1658235" cy="430887"/>
          </a:xfrm>
          <a:prstGeom prst="rect">
            <a:avLst/>
          </a:prstGeom>
        </p:spPr>
        <p:txBody>
          <a:bodyPr wrap="square">
            <a:spAutoFit/>
          </a:bodyPr>
          <a:lstStyle/>
          <a:p>
            <a:r>
              <a:rPr lang="en-US" sz="1050" b="1" dirty="0">
                <a:solidFill>
                  <a:schemeClr val="bg1"/>
                </a:solidFill>
                <a:effectLst>
                  <a:outerShdw blurRad="38100" dist="38100" dir="2700000" algn="tl">
                    <a:srgbClr val="000000">
                      <a:alpha val="43137"/>
                    </a:srgbClr>
                  </a:outerShdw>
                </a:effectLst>
                <a:ea typeface="Times New Roman" panose="02020603050405020304" pitchFamily="18" charset="0"/>
                <a:cs typeface="Segoe UI" panose="020B0502040204020203" pitchFamily="34" charset="0"/>
              </a:rPr>
              <a:t>Talent Concierge® 570.906.4395</a:t>
            </a:r>
          </a:p>
        </p:txBody>
      </p:sp>
      <p:sp>
        <p:nvSpPr>
          <p:cNvPr id="71" name="Rectangle 70">
            <a:hlinkClick r:id="rId8"/>
            <a:extLst>
              <a:ext uri="{FF2B5EF4-FFF2-40B4-BE49-F238E27FC236}">
                <a16:creationId xmlns:a16="http://schemas.microsoft.com/office/drawing/2014/main" id="{C8FE0269-1B3B-475B-A641-F68B899CAAC6}"/>
              </a:ext>
            </a:extLst>
          </p:cNvPr>
          <p:cNvSpPr/>
          <p:nvPr/>
        </p:nvSpPr>
        <p:spPr>
          <a:xfrm>
            <a:off x="558411" y="9632102"/>
            <a:ext cx="2254594" cy="430887"/>
          </a:xfrm>
          <a:prstGeom prst="rect">
            <a:avLst/>
          </a:prstGeom>
        </p:spPr>
        <p:txBody>
          <a:bodyPr wrap="square">
            <a:spAutoFit/>
          </a:bodyPr>
          <a:lstStyle/>
          <a:p>
            <a:r>
              <a:rPr lang="en-US" sz="1100" b="1" dirty="0">
                <a:solidFill>
                  <a:schemeClr val="bg1"/>
                </a:solidFill>
                <a:effectLst>
                  <a:outerShdw blurRad="38100" dist="38100" dir="2700000" algn="tl">
                    <a:srgbClr val="000000">
                      <a:alpha val="43137"/>
                    </a:srgbClr>
                  </a:outerShdw>
                </a:effectLst>
                <a:ea typeface="Times New Roman" panose="02020603050405020304" pitchFamily="18" charset="0"/>
                <a:cs typeface="Segoe UI" panose="020B0502040204020203" pitchFamily="34" charset="0"/>
              </a:rPr>
              <a:t>Press Inquiries press@talentconcierge.co</a:t>
            </a:r>
          </a:p>
        </p:txBody>
      </p:sp>
      <p:sp>
        <p:nvSpPr>
          <p:cNvPr id="72" name="Freeform 51">
            <a:hlinkClick r:id="rId8"/>
            <a:extLst>
              <a:ext uri="{FF2B5EF4-FFF2-40B4-BE49-F238E27FC236}">
                <a16:creationId xmlns:a16="http://schemas.microsoft.com/office/drawing/2014/main" id="{29938B34-F92A-1308-2F16-A5B6D14D3839}"/>
              </a:ext>
            </a:extLst>
          </p:cNvPr>
          <p:cNvSpPr>
            <a:spLocks noChangeArrowheads="1"/>
          </p:cNvSpPr>
          <p:nvPr/>
        </p:nvSpPr>
        <p:spPr bwMode="auto">
          <a:xfrm>
            <a:off x="194373" y="9735363"/>
            <a:ext cx="355873" cy="220101"/>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rgbClr val="91B4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24" tIns="45712" rIns="91424" bIns="45712" anchor="ctr"/>
          <a:lstStyle/>
          <a:p>
            <a:pPr>
              <a:defRPr/>
            </a:pPr>
            <a:endParaRPr lang="en-US" dirty="0">
              <a:latin typeface="+mn-lt"/>
              <a:ea typeface="+mn-ea"/>
              <a:cs typeface="+mn-cs"/>
            </a:endParaRPr>
          </a:p>
        </p:txBody>
      </p:sp>
      <p:sp>
        <p:nvSpPr>
          <p:cNvPr id="4" name="Rectangle: Rounded Corners 3">
            <a:extLst>
              <a:ext uri="{FF2B5EF4-FFF2-40B4-BE49-F238E27FC236}">
                <a16:creationId xmlns:a16="http://schemas.microsoft.com/office/drawing/2014/main" id="{6897EABD-CF98-7F3F-F084-1929F774AE0C}"/>
              </a:ext>
            </a:extLst>
          </p:cNvPr>
          <p:cNvSpPr/>
          <p:nvPr/>
        </p:nvSpPr>
        <p:spPr>
          <a:xfrm>
            <a:off x="97954" y="5147860"/>
            <a:ext cx="2460050" cy="2772943"/>
          </a:xfrm>
          <a:prstGeom prst="roundRect">
            <a:avLst/>
          </a:prstGeom>
          <a:solidFill>
            <a:srgbClr val="91B4B5"/>
          </a:solidFill>
          <a:ln>
            <a:solidFill>
              <a:srgbClr val="054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97E5283-AEED-EE3E-826A-FA6FE444AFD8}"/>
              </a:ext>
            </a:extLst>
          </p:cNvPr>
          <p:cNvSpPr/>
          <p:nvPr/>
        </p:nvSpPr>
        <p:spPr>
          <a:xfrm>
            <a:off x="2642399" y="5147860"/>
            <a:ext cx="2460050" cy="2772943"/>
          </a:xfrm>
          <a:prstGeom prst="roundRect">
            <a:avLst/>
          </a:prstGeom>
          <a:solidFill>
            <a:srgbClr val="91B4B5"/>
          </a:solidFill>
          <a:ln>
            <a:solidFill>
              <a:srgbClr val="054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7AA62B0-1E5A-9727-380F-8822DB9C45A2}"/>
              </a:ext>
            </a:extLst>
          </p:cNvPr>
          <p:cNvSpPr/>
          <p:nvPr/>
        </p:nvSpPr>
        <p:spPr>
          <a:xfrm>
            <a:off x="5186844" y="5147860"/>
            <a:ext cx="2460050" cy="2772943"/>
          </a:xfrm>
          <a:prstGeom prst="roundRect">
            <a:avLst/>
          </a:prstGeom>
          <a:solidFill>
            <a:srgbClr val="91B4B5"/>
          </a:solidFill>
          <a:ln>
            <a:solidFill>
              <a:srgbClr val="054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8D9D01F-6698-0BED-69D8-5F01B75FB0D0}"/>
              </a:ext>
            </a:extLst>
          </p:cNvPr>
          <p:cNvSpPr/>
          <p:nvPr/>
        </p:nvSpPr>
        <p:spPr>
          <a:xfrm>
            <a:off x="106119" y="5265957"/>
            <a:ext cx="2460050" cy="2630720"/>
          </a:xfrm>
          <a:prstGeom prst="rect">
            <a:avLst/>
          </a:prstGeom>
        </p:spPr>
        <p:txBody>
          <a:bodyPr wrap="square">
            <a:spAutoFit/>
          </a:bodyPr>
          <a:lstStyle/>
          <a:p>
            <a:pPr algn="ctr">
              <a:lnSpc>
                <a:spcPct val="114000"/>
              </a:lnSpc>
            </a:pPr>
            <a:r>
              <a:rPr lang="en-US" sz="1100" b="1" dirty="0">
                <a:latin typeface="Segoe UI" panose="020B0502040204020203" pitchFamily="34" charset="0"/>
                <a:cs typeface="Segoe UI" panose="020B0502040204020203" pitchFamily="34" charset="0"/>
              </a:rPr>
              <a:t>Being </a:t>
            </a:r>
            <a:r>
              <a:rPr lang="en-US" sz="1100" b="1" dirty="0" err="1">
                <a:latin typeface="Segoe UI" panose="020B0502040204020203" pitchFamily="34" charset="0"/>
                <a:cs typeface="Segoe UI" panose="020B0502040204020203" pitchFamily="34" charset="0"/>
              </a:rPr>
              <a:t>Trauma-Informed:Build</a:t>
            </a:r>
            <a:r>
              <a:rPr lang="en-US" sz="1100" b="1" dirty="0">
                <a:latin typeface="Segoe UI" panose="020B0502040204020203" pitchFamily="34" charset="0"/>
                <a:cs typeface="Segoe UI" panose="020B0502040204020203" pitchFamily="34" charset="0"/>
              </a:rPr>
              <a:t> Better Relationships</a:t>
            </a:r>
            <a:br>
              <a:rPr lang="en-US" sz="900" dirty="0">
                <a:latin typeface="Segoe UI" panose="020B0502040204020203" pitchFamily="34" charset="0"/>
                <a:cs typeface="Segoe UI" panose="020B0502040204020203" pitchFamily="34" charset="0"/>
              </a:rPr>
            </a:br>
            <a:r>
              <a:rPr lang="en-US" sz="950" dirty="0">
                <a:latin typeface="Segoe UI" panose="020B0502040204020203" pitchFamily="34" charset="0"/>
                <a:cs typeface="Segoe UI" panose="020B0502040204020203" pitchFamily="34" charset="0"/>
              </a:rPr>
              <a:t>Many humans show up to work asking, “Am I safe here? Am I valued?” This is because our brains perform optimally if we feel a sense of psychological safety and belonging. When it comes to understanding people, it is important to know what cultivates safety and belonging. Executive leaders have an opportunity to create optimal working conditions but they must first understand the roots of trauma, how trauma can show up at work, and strategies for building trusting and safe relationships at work.</a:t>
            </a:r>
          </a:p>
        </p:txBody>
      </p:sp>
      <p:sp>
        <p:nvSpPr>
          <p:cNvPr id="10" name="Rectangle 9">
            <a:extLst>
              <a:ext uri="{FF2B5EF4-FFF2-40B4-BE49-F238E27FC236}">
                <a16:creationId xmlns:a16="http://schemas.microsoft.com/office/drawing/2014/main" id="{403930E6-1D05-FB84-240D-3C2044E2A03D}"/>
              </a:ext>
            </a:extLst>
          </p:cNvPr>
          <p:cNvSpPr/>
          <p:nvPr/>
        </p:nvSpPr>
        <p:spPr>
          <a:xfrm>
            <a:off x="2655549" y="5265957"/>
            <a:ext cx="2460050" cy="2630720"/>
          </a:xfrm>
          <a:prstGeom prst="rect">
            <a:avLst/>
          </a:prstGeom>
        </p:spPr>
        <p:txBody>
          <a:bodyPr wrap="square">
            <a:spAutoFit/>
          </a:bodyPr>
          <a:lstStyle/>
          <a:p>
            <a:pPr algn="ctr">
              <a:lnSpc>
                <a:spcPct val="114000"/>
              </a:lnSpc>
            </a:pPr>
            <a:r>
              <a:rPr lang="en-US" sz="1100" b="1" dirty="0">
                <a:latin typeface="Segoe UI" panose="020B0502040204020203" pitchFamily="34" charset="0"/>
                <a:cs typeface="Segoe UI" panose="020B0502040204020203" pitchFamily="34" charset="0"/>
              </a:rPr>
              <a:t>Resilience: How to Stay Calm When Challenges Arise</a:t>
            </a:r>
          </a:p>
          <a:p>
            <a:pPr algn="ctr">
              <a:lnSpc>
                <a:spcPct val="114000"/>
              </a:lnSpc>
            </a:pPr>
            <a:r>
              <a:rPr lang="en-US" sz="950" dirty="0">
                <a:latin typeface="Segoe UI" panose="020B0502040204020203" pitchFamily="34" charset="0"/>
                <a:cs typeface="Segoe UI" panose="020B0502040204020203" pitchFamily="34" charset="0"/>
              </a:rPr>
              <a:t>Our thought patterns can be damaging. Whether we approach stress with a catastrophic mindset or we get stuck in black and white thinking, it is important to understand how our ruminating thoughts continuously release stress chemicals in our body.</a:t>
            </a:r>
          </a:p>
          <a:p>
            <a:pPr algn="ctr">
              <a:lnSpc>
                <a:spcPct val="114000"/>
              </a:lnSpc>
            </a:pPr>
            <a:endParaRPr lang="en-US" sz="950" dirty="0">
              <a:latin typeface="Segoe UI" panose="020B0502040204020203" pitchFamily="34" charset="0"/>
              <a:cs typeface="Segoe UI" panose="020B0502040204020203" pitchFamily="34" charset="0"/>
            </a:endParaRPr>
          </a:p>
          <a:p>
            <a:pPr algn="ctr">
              <a:lnSpc>
                <a:spcPct val="114000"/>
              </a:lnSpc>
            </a:pPr>
            <a:r>
              <a:rPr lang="en-US" sz="950" dirty="0">
                <a:latin typeface="Segoe UI" panose="020B0502040204020203" pitchFamily="34" charset="0"/>
                <a:cs typeface="Segoe UI" panose="020B0502040204020203" pitchFamily="34" charset="0"/>
              </a:rPr>
              <a:t>Research on thought management reminds us that if we want to remain calm under pressure, we need to understand potentially damaging thought patterns and strategies to overcome them.</a:t>
            </a:r>
          </a:p>
        </p:txBody>
      </p:sp>
      <p:sp>
        <p:nvSpPr>
          <p:cNvPr id="11" name="Rectangle 10">
            <a:extLst>
              <a:ext uri="{FF2B5EF4-FFF2-40B4-BE49-F238E27FC236}">
                <a16:creationId xmlns:a16="http://schemas.microsoft.com/office/drawing/2014/main" id="{9915CE74-C392-3506-2B16-1887FBFF92ED}"/>
              </a:ext>
            </a:extLst>
          </p:cNvPr>
          <p:cNvSpPr/>
          <p:nvPr/>
        </p:nvSpPr>
        <p:spPr>
          <a:xfrm>
            <a:off x="5186844" y="5265957"/>
            <a:ext cx="2460050" cy="2657074"/>
          </a:xfrm>
          <a:prstGeom prst="rect">
            <a:avLst/>
          </a:prstGeom>
        </p:spPr>
        <p:txBody>
          <a:bodyPr wrap="square">
            <a:spAutoFit/>
          </a:bodyPr>
          <a:lstStyle/>
          <a:p>
            <a:pPr algn="ctr">
              <a:lnSpc>
                <a:spcPct val="114000"/>
              </a:lnSpc>
            </a:pPr>
            <a:r>
              <a:rPr lang="en-US" sz="1100" b="1" dirty="0" err="1">
                <a:latin typeface="Segoe UI" panose="020B0502040204020203" pitchFamily="34" charset="0"/>
                <a:cs typeface="Segoe UI" panose="020B0502040204020203" pitchFamily="34" charset="0"/>
              </a:rPr>
              <a:t>Leadership:Balancing</a:t>
            </a:r>
            <a:r>
              <a:rPr lang="en-US" sz="1100" b="1" dirty="0">
                <a:latin typeface="Segoe UI" panose="020B0502040204020203" pitchFamily="34" charset="0"/>
                <a:cs typeface="Segoe UI" panose="020B0502040204020203" pitchFamily="34" charset="0"/>
              </a:rPr>
              <a:t> Empathy with Accountability to</a:t>
            </a:r>
            <a:br>
              <a:rPr lang="en-US" sz="1100" b="1" dirty="0">
                <a:latin typeface="Segoe UI" panose="020B0502040204020203" pitchFamily="34" charset="0"/>
                <a:cs typeface="Segoe UI" panose="020B0502040204020203" pitchFamily="34" charset="0"/>
              </a:rPr>
            </a:br>
            <a:r>
              <a:rPr lang="en-US" sz="1100" b="1" dirty="0">
                <a:latin typeface="Segoe UI" panose="020B0502040204020203" pitchFamily="34" charset="0"/>
                <a:cs typeface="Segoe UI" panose="020B0502040204020203" pitchFamily="34" charset="0"/>
              </a:rPr>
              <a:t>Maximize Team Performance</a:t>
            </a:r>
            <a:br>
              <a:rPr lang="en-US" sz="1100" b="1" dirty="0">
                <a:latin typeface="Segoe UI" panose="020B0502040204020203" pitchFamily="34" charset="0"/>
                <a:cs typeface="Segoe UI" panose="020B0502040204020203" pitchFamily="34" charset="0"/>
              </a:rPr>
            </a:br>
            <a:r>
              <a:rPr lang="en-US" sz="950" dirty="0">
                <a:latin typeface="Segoe UI" panose="020B0502040204020203" pitchFamily="34" charset="0"/>
                <a:cs typeface="Segoe UI" panose="020B0502040204020203" pitchFamily="34" charset="0"/>
              </a:rPr>
              <a:t>What’s on your business card? Most of us think of our business card as a place to share our name, title, and role at work. However, who we are beyond our title has a lot to do with how well we perform at work. In order to maximize performance, we need to understand what is on the “back of the business card” for each of our team members. Understanding “who” someone is rather than what they do produces a culture of trust and accountability.</a:t>
            </a:r>
          </a:p>
        </p:txBody>
      </p:sp>
      <p:sp>
        <p:nvSpPr>
          <p:cNvPr id="2" name="Freeform 51">
            <a:extLst>
              <a:ext uri="{FF2B5EF4-FFF2-40B4-BE49-F238E27FC236}">
                <a16:creationId xmlns:a16="http://schemas.microsoft.com/office/drawing/2014/main" id="{3247952C-8793-3BD7-5C74-60E73CE4FBBB}"/>
              </a:ext>
            </a:extLst>
          </p:cNvPr>
          <p:cNvSpPr>
            <a:spLocks noChangeArrowheads="1"/>
          </p:cNvSpPr>
          <p:nvPr/>
        </p:nvSpPr>
        <p:spPr bwMode="auto">
          <a:xfrm>
            <a:off x="2912052" y="9732900"/>
            <a:ext cx="355873" cy="220101"/>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rgbClr val="91B4B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24" tIns="45712" rIns="91424" bIns="45712" anchor="ctr"/>
          <a:lstStyle/>
          <a:p>
            <a:pPr>
              <a:defRPr/>
            </a:pPr>
            <a:endParaRPr lang="en-US" dirty="0">
              <a:latin typeface="+mn-lt"/>
              <a:ea typeface="+mn-ea"/>
              <a:cs typeface="+mn-cs"/>
            </a:endParaRPr>
          </a:p>
        </p:txBody>
      </p:sp>
      <p:sp>
        <p:nvSpPr>
          <p:cNvPr id="12" name="Rectangle 11">
            <a:extLst>
              <a:ext uri="{FF2B5EF4-FFF2-40B4-BE49-F238E27FC236}">
                <a16:creationId xmlns:a16="http://schemas.microsoft.com/office/drawing/2014/main" id="{71299484-9B7D-378E-B749-F310B696B949}"/>
              </a:ext>
            </a:extLst>
          </p:cNvPr>
          <p:cNvSpPr/>
          <p:nvPr/>
        </p:nvSpPr>
        <p:spPr>
          <a:xfrm>
            <a:off x="7773609" y="-528638"/>
            <a:ext cx="2411511" cy="660082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F2C112-1074-0B35-E1EB-8B5FA9B53678}"/>
              </a:ext>
            </a:extLst>
          </p:cNvPr>
          <p:cNvSpPr/>
          <p:nvPr/>
        </p:nvSpPr>
        <p:spPr>
          <a:xfrm>
            <a:off x="-13081" y="-719469"/>
            <a:ext cx="8841462" cy="69056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93586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TotalTime>
  <Words>419</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Oswald</vt:lpstr>
      <vt:lpstr>Segoe UI</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Umer Mumtaz</dc:creator>
  <cp:lastModifiedBy>Umer Mumtaz</cp:lastModifiedBy>
  <cp:revision>6</cp:revision>
  <dcterms:created xsi:type="dcterms:W3CDTF">2022-11-07T10:40:00Z</dcterms:created>
  <dcterms:modified xsi:type="dcterms:W3CDTF">2023-01-13T15:03:55Z</dcterms:modified>
</cp:coreProperties>
</file>